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56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80" r:id="rId4"/>
    <p:sldId id="281" r:id="rId5"/>
    <p:sldId id="258" r:id="rId6"/>
    <p:sldId id="278" r:id="rId7"/>
    <p:sldId id="259" r:id="rId8"/>
    <p:sldId id="290" r:id="rId9"/>
    <p:sldId id="291" r:id="rId10"/>
    <p:sldId id="292" r:id="rId11"/>
    <p:sldId id="295" r:id="rId12"/>
    <p:sldId id="293" r:id="rId13"/>
    <p:sldId id="294" r:id="rId14"/>
    <p:sldId id="260" r:id="rId15"/>
    <p:sldId id="261" r:id="rId16"/>
    <p:sldId id="262" r:id="rId17"/>
    <p:sldId id="286" r:id="rId18"/>
    <p:sldId id="263" r:id="rId19"/>
    <p:sldId id="296" r:id="rId20"/>
    <p:sldId id="265" r:id="rId21"/>
    <p:sldId id="287" r:id="rId22"/>
    <p:sldId id="266" r:id="rId23"/>
    <p:sldId id="267" r:id="rId24"/>
    <p:sldId id="268" r:id="rId25"/>
    <p:sldId id="269" r:id="rId26"/>
    <p:sldId id="270" r:id="rId27"/>
    <p:sldId id="271" r:id="rId28"/>
    <p:sldId id="288" r:id="rId29"/>
    <p:sldId id="272" r:id="rId30"/>
    <p:sldId id="289" r:id="rId31"/>
    <p:sldId id="273" r:id="rId32"/>
    <p:sldId id="284" r:id="rId33"/>
    <p:sldId id="285" r:id="rId34"/>
    <p:sldId id="277" r:id="rId35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A4A3A4"/>
          </p15:clr>
        </p15:guide>
        <p15:guide id="2" orient="horz" pos="1567">
          <p15:clr>
            <a:srgbClr val="A4A3A4"/>
          </p15:clr>
        </p15:guide>
        <p15:guide id="3" orient="horz" pos="234">
          <p15:clr>
            <a:srgbClr val="A4A3A4"/>
          </p15:clr>
        </p15:guide>
        <p15:guide id="4" orient="horz" pos="658">
          <p15:clr>
            <a:srgbClr val="A4A3A4"/>
          </p15:clr>
        </p15:guide>
        <p15:guide id="5" orient="horz" pos="201">
          <p15:clr>
            <a:srgbClr val="A4A3A4"/>
          </p15:clr>
        </p15:guide>
        <p15:guide id="6" orient="horz" pos="1206">
          <p15:clr>
            <a:srgbClr val="A4A3A4"/>
          </p15:clr>
        </p15:guide>
        <p15:guide id="7" pos="4314">
          <p15:clr>
            <a:srgbClr val="A4A3A4"/>
          </p15:clr>
        </p15:guide>
        <p15:guide id="8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370" y="187"/>
      </p:cViewPr>
      <p:guideLst>
        <p:guide orient="horz" pos="1106"/>
        <p:guide orient="horz" pos="1567"/>
        <p:guide orient="horz" pos="234"/>
        <p:guide orient="horz" pos="658"/>
        <p:guide orient="horz" pos="201"/>
        <p:guide orient="horz" pos="1206"/>
        <p:guide pos="4314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A522-022A-DE42-AE0F-3F297654DEB1}" type="datetime1">
              <a:rPr lang="de-DE" smtClean="0"/>
              <a:t>09.07.2021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674F-4B0E-DA42-8186-0A7D4E7C2C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09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9775B-D8D0-A847-ABC6-465B2BAD3F7E}" type="datetime1">
              <a:rPr lang="de-DE" smtClean="0"/>
              <a:t>09.07.2021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66EF-51AE-2C40-8C95-8EB2C49369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46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66EF-51AE-2C40-8C95-8EB2C49369B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5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18608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E8F8-4A2E-934D-B7A3-5A53DFF92968}" type="datetime1">
              <a:rPr lang="de-DE" smtClean="0"/>
              <a:pPr/>
              <a:t>09.07.2021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0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Textfeld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18646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3E97-1D42-494D-BC0F-37899D5E2F14}" type="datetime1">
              <a:rPr lang="de-DE" smtClean="0"/>
              <a:t>09.07.2021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41222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7F18-B3BD-EB44-A07D-F68BFDE3269C}" type="datetime1">
              <a:rPr lang="de-DE" smtClean="0"/>
              <a:t>09.07.2021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79613" y="1199436"/>
            <a:ext cx="6707187" cy="4397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79613" y="1700616"/>
            <a:ext cx="6707187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/>
            </a:lvl1pPr>
          </a:lstStyle>
          <a:p>
            <a:pPr lvl="0"/>
            <a:r>
              <a:rPr lang="de-DE" dirty="0"/>
              <a:t>Fließtext </a:t>
            </a:r>
          </a:p>
        </p:txBody>
      </p:sp>
    </p:spTree>
    <p:extLst>
      <p:ext uri="{BB962C8B-B14F-4D97-AF65-F5344CB8AC3E}">
        <p14:creationId xmlns:p14="http://schemas.microsoft.com/office/powerpoint/2010/main" val="8659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3904-60C8-5C4A-8609-77BCE1F3DA97}" type="datetime1">
              <a:rPr lang="de-DE" smtClean="0"/>
              <a:t>09.07.2021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6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311217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Textfeld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76832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3E97-1D42-494D-BC0F-37899D5E2F14}" type="datetime1">
              <a:rPr lang="de-DE" smtClean="0"/>
              <a:t>09.07.2021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53366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7F18-B3BD-EB44-A07D-F68BFDE3269C}" type="datetime1">
              <a:rPr lang="de-DE" smtClean="0"/>
              <a:t>09.07.2021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98828" y="1190443"/>
            <a:ext cx="6687972" cy="439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de-DE" dirty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98828" y="1700616"/>
            <a:ext cx="6687972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de-DE" dirty="0"/>
              <a:t>Fließtext </a:t>
            </a:r>
          </a:p>
        </p:txBody>
      </p:sp>
    </p:spTree>
    <p:extLst>
      <p:ext uri="{BB962C8B-B14F-4D97-AF65-F5344CB8AC3E}">
        <p14:creationId xmlns:p14="http://schemas.microsoft.com/office/powerpoint/2010/main" val="78207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98828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D56E8F8-4A2E-934D-B7A3-5A53DFF92968}" type="datetime1">
              <a:rPr lang="de-DE" smtClean="0"/>
              <a:pPr/>
              <a:t>09.07.2021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391400" y="190592"/>
            <a:ext cx="1752600" cy="4953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90592"/>
            <a:ext cx="1714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8" r:id="rId3"/>
    <p:sldLayoutId id="2147483659" r:id="rId4"/>
    <p:sldLayoutId id="2147483660" r:id="rId5"/>
    <p:sldLayoutId id="2147483649" r:id="rId6"/>
    <p:sldLayoutId id="2147483662" r:id="rId7"/>
    <p:sldLayoutId id="2147483650" r:id="rId8"/>
    <p:sldLayoutId id="2147483654" r:id="rId9"/>
    <p:sldLayoutId id="2147483661" r:id="rId10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051898" y="3043623"/>
            <a:ext cx="6687972" cy="1314450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chemeClr val="tx1"/>
                </a:solidFill>
                <a:cs typeface="Times New Roman" panose="02020603050405020304" pitchFamily="18" charset="0"/>
              </a:rPr>
              <a:t>Vorgelegt von: Fahad Khan</a:t>
            </a:r>
          </a:p>
          <a:p>
            <a:r>
              <a:rPr lang="de-DE" sz="1600" dirty="0">
                <a:solidFill>
                  <a:schemeClr val="tx1"/>
                </a:solidFill>
                <a:cs typeface="Times New Roman" panose="02020603050405020304" pitchFamily="18" charset="0"/>
              </a:rPr>
              <a:t>Betreuer: Markus Hofmann, M.Sc.</a:t>
            </a:r>
          </a:p>
          <a:p>
            <a:r>
              <a:rPr lang="de-DE" sz="1600" dirty="0">
                <a:solidFill>
                  <a:schemeClr val="tx1"/>
                </a:solidFill>
                <a:cs typeface="Times New Roman" panose="02020603050405020304" pitchFamily="18" charset="0"/>
              </a:rPr>
              <a:t>Jun. Prof. Dr.-Ing. Manuel Oehler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998828" y="685957"/>
            <a:ext cx="6741042" cy="853210"/>
          </a:xfrm>
        </p:spPr>
        <p:txBody>
          <a:bodyPr>
            <a:normAutofit fontScale="90000"/>
          </a:bodyPr>
          <a:lstStyle/>
          <a:p>
            <a:r>
              <a:rPr lang="de-DE" dirty="0"/>
              <a:t>Implementierung eines effizienten numerischen Eigenwertlösers in C++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230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14C79-1AB3-4F35-9B21-6E28EE0F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6228B-209D-43FE-B277-942812150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Verhalten des Systems</a:t>
            </a:r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CCF32C-9DA1-4423-8BEE-47F004684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Anwendungsbeispiel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9CA20-D4B4-4275-9A37-288467A4E0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9868" y="1910834"/>
            <a:ext cx="5885891" cy="22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639DF2-D3AE-4872-9E68-C7D72633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684085-3BC6-4A0C-A4BF-224AA0B05E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5259CF-799B-49BD-9CDE-C58D10F187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Anwendungsbeispiel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694B17-F0C0-4AC6-8382-D2F07785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89" y="1721128"/>
            <a:ext cx="4614221" cy="26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5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85AF6A-C779-4825-A2FF-8A5F2C7E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EC4839-7EBD-48C4-9209-0F3FD1E5C1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           </a:t>
            </a:r>
            <a:r>
              <a:rPr lang="en-US" b="1" dirty="0" err="1"/>
              <a:t>Eigenwertanalyse</a:t>
            </a:r>
            <a:r>
              <a:rPr lang="en-US" b="1" dirty="0"/>
              <a:t> des </a:t>
            </a:r>
            <a:r>
              <a:rPr lang="en-US" b="1" dirty="0" err="1"/>
              <a:t>Balkens</a:t>
            </a:r>
            <a:r>
              <a:rPr lang="en-US" b="1" dirty="0"/>
              <a:t> </a:t>
            </a:r>
            <a:r>
              <a:rPr lang="en-US" b="1" dirty="0" err="1"/>
              <a:t>mittels</a:t>
            </a:r>
            <a:r>
              <a:rPr lang="en-US" b="1" dirty="0"/>
              <a:t> ANSYS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77A521-367F-4735-870A-D1249AC7C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Anwendungsbeispiel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4A649E-60F1-4969-A906-CBBC8BCB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59" y="1930770"/>
            <a:ext cx="6212681" cy="27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96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4755DF-A108-4D32-828E-CBDE3310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C49620-C50B-4FEA-A942-1A03C7AD7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B8EC7DF-5D8D-4B86-BD0C-96A448CCE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Anwendungsbeispiel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7D0846-FC53-4991-B152-69421241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527924"/>
            <a:ext cx="72485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67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5D1E5-47FE-42A3-8A6D-B9F0542A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2716C1C-76EC-4CA5-AA62-4BEC04988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8828" y="1891875"/>
            <a:ext cx="6687972" cy="269960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Power-Iteration Methode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QR-Zerlegung mittel Gram Schmidt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Basic QR-Algorithmus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Hessenberg-QR-Algorithmus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Hessenberg-QR-Algorithmus mit Shift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E57E87-5BDD-4BC4-A4EE-A38420AF4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Numerische</a:t>
            </a:r>
            <a:r>
              <a:rPr lang="en-US" dirty="0"/>
              <a:t> </a:t>
            </a:r>
            <a:r>
              <a:rPr lang="en-US" dirty="0" err="1"/>
              <a:t>Eigenwert</a:t>
            </a:r>
            <a:r>
              <a:rPr lang="en-US" dirty="0"/>
              <a:t> </a:t>
            </a:r>
            <a:r>
              <a:rPr lang="en-US" dirty="0" err="1"/>
              <a:t>Algorithmen</a:t>
            </a:r>
            <a:br>
              <a:rPr lang="en-US" dirty="0"/>
            </a:b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756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4289B-8BD5-43FA-91CC-FAC8F6CB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DE751-6C5E-4C41-A1C6-BCED3A60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414462"/>
            <a:ext cx="3914775" cy="231457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CD4F29C-66F5-4AD9-9E56-F06ECE570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30F382-4BCC-42B8-B449-8A34BBCB0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Power-Iteration Methode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05467-898A-44DF-AFB1-06187818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566862"/>
            <a:ext cx="39147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99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4B8CC-E336-4F67-88AC-66E5338E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82049-D2AA-4377-A5C7-2DE631BAA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59" y="1356207"/>
            <a:ext cx="5876925" cy="332422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805384-66A3-4D2F-BDBB-2F60D9C50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DF928-B943-4500-B482-48002D03B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Power-Iteration Methode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5645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D3C459C-DEC5-46F8-8FFF-71A4E1FD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BBA647-F1F2-4231-B3C6-5A839886DF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Vorteile</a:t>
            </a:r>
            <a:r>
              <a:rPr lang="en-US" b="1" dirty="0"/>
              <a:t>: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einfach und leicht zu implementieren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direkte Iterationsmethode zur Berechnung des dominanten Eigenwertes und des zugehörigen Eigenvektors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Nachteile</a:t>
            </a:r>
            <a:r>
              <a:rPr lang="en-US" b="1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Wahl des Anfangsvektors ist wichtig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000000"/>
                </a:solidFill>
                <a:effectLst/>
                <a:latin typeface="-apple-system"/>
              </a:rPr>
              <a:t>Die Konvergenz ist sehr langsam, besonders bei zwei ähnlichen Eigenwerten</a:t>
            </a: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5066FF2-1A84-432E-AA31-988ACAEF5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Power-Iteration Methode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2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6DD24-61C7-4FAB-83D9-D2E98869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9CC199E-64EF-4EB3-8ACB-7CC6C17FB23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98828" y="1445307"/>
                <a:ext cx="6687972" cy="269960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r-PK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ur-PK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ur-P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r-PK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ur-P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ur-P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ur-P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r-PK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ur-PK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ur-PK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ur-P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r-PK" i="1">
                                  <a:latin typeface="Cambria Math" panose="02040503050406030204" pitchFamily="18" charset="0"/>
                                </a:rPr>
                                <m:t> . . . . | </m:t>
                              </m:r>
                              <m:r>
                                <a:rPr lang="ur-PK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ur-P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resultierende QR-Faktorisierung</a:t>
                </a:r>
                <a:endParaRPr lang="LID4096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9CC199E-64EF-4EB3-8ACB-7CC6C17FB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98828" y="1445307"/>
                <a:ext cx="6687972" cy="2699602"/>
              </a:xfrm>
              <a:blipFill>
                <a:blip r:embed="rId2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AB1B4B4-49DF-4D16-A358-91E86DFDD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8828" y="685957"/>
            <a:ext cx="6836828" cy="853210"/>
          </a:xfrm>
        </p:spPr>
        <p:txBody>
          <a:bodyPr>
            <a:normAutofit fontScale="90000"/>
          </a:bodyPr>
          <a:lstStyle/>
          <a:p>
            <a:r>
              <a:rPr lang="de-DE" dirty="0"/>
              <a:t>QR-Zerlegung mittel Gram Schmidt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5062B-EC29-4C78-BE9A-4880BCDA9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060" y="1900237"/>
            <a:ext cx="4733925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F94E5-48D9-4BF4-9016-27BADAA5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339" y="3505854"/>
            <a:ext cx="53149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4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B139C2C7-C1DC-4274-8EE4-9F19EFA10031}"/>
              </a:ext>
            </a:extLst>
          </p:cNvPr>
          <p:cNvSpPr/>
          <p:nvPr/>
        </p:nvSpPr>
        <p:spPr>
          <a:xfrm>
            <a:off x="1437640" y="1506275"/>
            <a:ext cx="6223000" cy="297047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DD65B1B-8F8F-42D0-ADD4-0A78750D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35" y="2833098"/>
            <a:ext cx="5556515" cy="1048514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71386E8-B869-42A5-99D1-288EB44BD178}"/>
              </a:ext>
            </a:extLst>
          </p:cNvPr>
          <p:cNvCxnSpPr/>
          <p:nvPr/>
        </p:nvCxnSpPr>
        <p:spPr>
          <a:xfrm>
            <a:off x="4450874" y="3086465"/>
            <a:ext cx="0" cy="1792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0C608E-A5CA-4877-8416-F8BC324B2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DA1215E-0E7F-4AB6-B8CD-86933E6A8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Gram Schmidt Verfahren</a:t>
            </a:r>
            <a:endParaRPr lang="en-US" dirty="0">
              <a:latin typeface="Calibri headings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94AD895-60F1-4C9B-96C8-4DBC2EF33B63}"/>
              </a:ext>
            </a:extLst>
          </p:cNvPr>
          <p:cNvCxnSpPr>
            <a:cxnSpLocks/>
          </p:cNvCxnSpPr>
          <p:nvPr/>
        </p:nvCxnSpPr>
        <p:spPr>
          <a:xfrm flipV="1">
            <a:off x="4282569" y="1796323"/>
            <a:ext cx="1840645" cy="146771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808564C-9DE3-44C7-A295-B5D5524798A5}"/>
              </a:ext>
            </a:extLst>
          </p:cNvPr>
          <p:cNvCxnSpPr>
            <a:cxnSpLocks/>
          </p:cNvCxnSpPr>
          <p:nvPr/>
        </p:nvCxnSpPr>
        <p:spPr>
          <a:xfrm flipV="1">
            <a:off x="4318552" y="3082652"/>
            <a:ext cx="822408" cy="20759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BA1CA786-1FEC-4E48-B228-76FDBCCFCD68}"/>
              </a:ext>
            </a:extLst>
          </p:cNvPr>
          <p:cNvSpPr txBox="1"/>
          <p:nvPr/>
        </p:nvSpPr>
        <p:spPr>
          <a:xfrm>
            <a:off x="4900454" y="3305986"/>
            <a:ext cx="312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</a:t>
            </a:r>
            <a:r>
              <a:rPr lang="en-US" sz="1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FB0852-1AD0-4E23-BB0D-C35F5128B5A9}"/>
              </a:ext>
            </a:extLst>
          </p:cNvPr>
          <p:cNvCxnSpPr/>
          <p:nvPr/>
        </p:nvCxnSpPr>
        <p:spPr>
          <a:xfrm flipH="1">
            <a:off x="4411875" y="3341418"/>
            <a:ext cx="173355" cy="49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6DE03D8-C54A-4C09-88C6-9854CE5DA684}"/>
              </a:ext>
            </a:extLst>
          </p:cNvPr>
          <p:cNvSpPr txBox="1"/>
          <p:nvPr/>
        </p:nvSpPr>
        <p:spPr>
          <a:xfrm>
            <a:off x="4939483" y="2829768"/>
            <a:ext cx="312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</a:t>
            </a:r>
            <a:r>
              <a:rPr lang="en-US" sz="1200" baseline="-250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3D57078-AF79-4B94-BFE6-7BE14713AA87}"/>
              </a:ext>
            </a:extLst>
          </p:cNvPr>
          <p:cNvCxnSpPr>
            <a:cxnSpLocks/>
          </p:cNvCxnSpPr>
          <p:nvPr/>
        </p:nvCxnSpPr>
        <p:spPr>
          <a:xfrm>
            <a:off x="4282568" y="3341418"/>
            <a:ext cx="731903" cy="4253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2BC279B5-9B33-4013-896A-FF5694CC8C3C}"/>
              </a:ext>
            </a:extLst>
          </p:cNvPr>
          <p:cNvSpPr txBox="1"/>
          <p:nvPr/>
        </p:nvSpPr>
        <p:spPr>
          <a:xfrm>
            <a:off x="5740606" y="1633812"/>
            <a:ext cx="312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</a:t>
            </a:r>
            <a:r>
              <a:rPr lang="en-US" sz="1200" baseline="-250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5633D0-D14B-4DC6-B025-D819EC2FC8EF}"/>
              </a:ext>
            </a:extLst>
          </p:cNvPr>
          <p:cNvCxnSpPr>
            <a:cxnSpLocks/>
          </p:cNvCxnSpPr>
          <p:nvPr/>
        </p:nvCxnSpPr>
        <p:spPr>
          <a:xfrm>
            <a:off x="4445047" y="3264036"/>
            <a:ext cx="139065" cy="788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8">
            <a:extLst>
              <a:ext uri="{FF2B5EF4-FFF2-40B4-BE49-F238E27FC236}">
                <a16:creationId xmlns:a16="http://schemas.microsoft.com/office/drawing/2014/main" id="{47ACD659-488F-4898-8BEE-54D56E52F2B9}"/>
              </a:ext>
            </a:extLst>
          </p:cNvPr>
          <p:cNvCxnSpPr>
            <a:cxnSpLocks/>
          </p:cNvCxnSpPr>
          <p:nvPr/>
        </p:nvCxnSpPr>
        <p:spPr>
          <a:xfrm flipV="1">
            <a:off x="4318552" y="3160894"/>
            <a:ext cx="504908" cy="1307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38">
            <a:extLst>
              <a:ext uri="{FF2B5EF4-FFF2-40B4-BE49-F238E27FC236}">
                <a16:creationId xmlns:a16="http://schemas.microsoft.com/office/drawing/2014/main" id="{B1A6EC6E-7899-42D3-B256-9E10CC64D13A}"/>
              </a:ext>
            </a:extLst>
          </p:cNvPr>
          <p:cNvSpPr txBox="1"/>
          <p:nvPr/>
        </p:nvSpPr>
        <p:spPr>
          <a:xfrm>
            <a:off x="4597213" y="2896511"/>
            <a:ext cx="312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</a:t>
            </a:r>
            <a:r>
              <a:rPr lang="en-US" sz="1200" baseline="-250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15B0EA-8429-4C88-B86D-9B38AF59FACC}"/>
              </a:ext>
            </a:extLst>
          </p:cNvPr>
          <p:cNvCxnSpPr>
            <a:cxnSpLocks/>
          </p:cNvCxnSpPr>
          <p:nvPr/>
        </p:nvCxnSpPr>
        <p:spPr>
          <a:xfrm flipH="1">
            <a:off x="4758299" y="1871380"/>
            <a:ext cx="1293602" cy="1711605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55FB50-DAED-4620-B9D8-2530AB9D41A2}"/>
              </a:ext>
            </a:extLst>
          </p:cNvPr>
          <p:cNvCxnSpPr>
            <a:cxnSpLocks/>
          </p:cNvCxnSpPr>
          <p:nvPr/>
        </p:nvCxnSpPr>
        <p:spPr>
          <a:xfrm flipH="1">
            <a:off x="5566229" y="1871380"/>
            <a:ext cx="511628" cy="1102688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A5F025-023C-4EB4-8977-42EC7511A1DD}"/>
              </a:ext>
            </a:extLst>
          </p:cNvPr>
          <p:cNvCxnSpPr>
            <a:cxnSpLocks/>
          </p:cNvCxnSpPr>
          <p:nvPr/>
        </p:nvCxnSpPr>
        <p:spPr>
          <a:xfrm flipV="1">
            <a:off x="4315645" y="2965738"/>
            <a:ext cx="1247677" cy="32862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6466AD-460E-4706-BA7D-EB7CAFCAC304}"/>
              </a:ext>
            </a:extLst>
          </p:cNvPr>
          <p:cNvCxnSpPr>
            <a:cxnSpLocks/>
          </p:cNvCxnSpPr>
          <p:nvPr/>
        </p:nvCxnSpPr>
        <p:spPr>
          <a:xfrm>
            <a:off x="4324977" y="3366760"/>
            <a:ext cx="433322" cy="216225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2148854-FC10-442A-A399-7ECD76F5876C}"/>
              </a:ext>
            </a:extLst>
          </p:cNvPr>
          <p:cNvSpPr txBox="1"/>
          <p:nvPr/>
        </p:nvSpPr>
        <p:spPr>
          <a:xfrm>
            <a:off x="4460167" y="234638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/>
          </a:p>
        </p:txBody>
      </p:sp>
      <p:cxnSp>
        <p:nvCxnSpPr>
          <p:cNvPr id="34" name="Gerade Verbindung mit Pfeil 18">
            <a:extLst>
              <a:ext uri="{FF2B5EF4-FFF2-40B4-BE49-F238E27FC236}">
                <a16:creationId xmlns:a16="http://schemas.microsoft.com/office/drawing/2014/main" id="{749ABC39-ABA4-44CA-AC7E-7E2705917FCD}"/>
              </a:ext>
            </a:extLst>
          </p:cNvPr>
          <p:cNvCxnSpPr>
            <a:cxnSpLocks/>
          </p:cNvCxnSpPr>
          <p:nvPr/>
        </p:nvCxnSpPr>
        <p:spPr>
          <a:xfrm flipV="1">
            <a:off x="4316384" y="3190181"/>
            <a:ext cx="370602" cy="10149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7162C4-7CA9-4DDC-AE73-B07CF5C4791F}"/>
              </a:ext>
            </a:extLst>
          </p:cNvPr>
          <p:cNvCxnSpPr>
            <a:cxnSpLocks/>
          </p:cNvCxnSpPr>
          <p:nvPr/>
        </p:nvCxnSpPr>
        <p:spPr>
          <a:xfrm>
            <a:off x="4626091" y="3206728"/>
            <a:ext cx="388380" cy="17722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feld 37">
                <a:extLst>
                  <a:ext uri="{FF2B5EF4-FFF2-40B4-BE49-F238E27FC236}">
                    <a16:creationId xmlns:a16="http://schemas.microsoft.com/office/drawing/2014/main" id="{75D8660F-AEC3-486E-B6E5-1BC61EC747D4}"/>
                  </a:ext>
                </a:extLst>
              </p:cNvPr>
              <p:cNvSpPr txBox="1"/>
              <p:nvPr/>
            </p:nvSpPr>
            <p:spPr>
              <a:xfrm>
                <a:off x="4793257" y="3159802"/>
                <a:ext cx="88205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" i="1" smtClean="0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</a:rPr>
                            <m:t>𝑢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</m:sub>
                      </m:sSub>
                      <m:r>
                        <a:rPr lang="en-US" sz="600" i="1">
                          <a:solidFill>
                            <a:schemeClr val="bg1"/>
                          </a:solidFill>
                        </a:rPr>
                        <m:t>= </m:t>
                      </m:r>
                      <m:sSub>
                        <m:sSubPr>
                          <m:ctrlPr>
                            <a:rPr lang="en-US" sz="600" i="1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</a:rPr>
                            <m:t>𝑎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</m:sub>
                      </m:sSub>
                      <m:r>
                        <a:rPr lang="en-US" sz="600" i="1">
                          <a:solidFill>
                            <a:schemeClr val="bg1"/>
                          </a:solidFill>
                        </a:rPr>
                        <m:t>−</m:t>
                      </m:r>
                      <m:d>
                        <m:dPr>
                          <m:ctrlPr>
                            <a:rPr lang="en-US" sz="600" i="1">
                              <a:solidFill>
                                <a:schemeClr val="bg1"/>
                              </a:solidFill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600" i="1">
                              <a:solidFill>
                                <a:schemeClr val="bg1"/>
                              </a:solidFill>
                            </a:rPr>
                            <m:t> . 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600" i="1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</a:rPr>
                            <m:t>𝑒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2" name="Textfeld 37">
                <a:extLst>
                  <a:ext uri="{FF2B5EF4-FFF2-40B4-BE49-F238E27FC236}">
                    <a16:creationId xmlns:a16="http://schemas.microsoft.com/office/drawing/2014/main" id="{75D8660F-AEC3-486E-B6E5-1BC61EC74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57" y="3159802"/>
                <a:ext cx="882052" cy="184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690DC4-FECB-416B-B588-A7E8A6B3BC38}"/>
              </a:ext>
            </a:extLst>
          </p:cNvPr>
          <p:cNvCxnSpPr>
            <a:cxnSpLocks/>
          </p:cNvCxnSpPr>
          <p:nvPr/>
        </p:nvCxnSpPr>
        <p:spPr>
          <a:xfrm>
            <a:off x="4278132" y="3342851"/>
            <a:ext cx="299798" cy="1516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38">
            <a:extLst>
              <a:ext uri="{FF2B5EF4-FFF2-40B4-BE49-F238E27FC236}">
                <a16:creationId xmlns:a16="http://schemas.microsoft.com/office/drawing/2014/main" id="{0D52F384-2055-46A0-B55C-BA9510D43A2E}"/>
              </a:ext>
            </a:extLst>
          </p:cNvPr>
          <p:cNvSpPr txBox="1"/>
          <p:nvPr/>
        </p:nvSpPr>
        <p:spPr>
          <a:xfrm>
            <a:off x="4275164" y="3355965"/>
            <a:ext cx="312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</a:t>
            </a:r>
            <a:r>
              <a:rPr lang="en-US" sz="12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ECF320-4485-490D-B013-73C248039CDA}"/>
              </a:ext>
            </a:extLst>
          </p:cNvPr>
          <p:cNvSpPr/>
          <p:nvPr/>
        </p:nvSpPr>
        <p:spPr>
          <a:xfrm>
            <a:off x="4314825" y="3110865"/>
            <a:ext cx="175260" cy="99060"/>
          </a:xfrm>
          <a:custGeom>
            <a:avLst/>
            <a:gdLst>
              <a:gd name="connsiteX0" fmla="*/ 175260 w 175260"/>
              <a:gd name="connsiteY0" fmla="*/ 99060 h 99060"/>
              <a:gd name="connsiteX1" fmla="*/ 93345 w 175260"/>
              <a:gd name="connsiteY1" fmla="*/ 41910 h 99060"/>
              <a:gd name="connsiteX2" fmla="*/ 13335 w 175260"/>
              <a:gd name="connsiteY2" fmla="*/ 34290 h 99060"/>
              <a:gd name="connsiteX3" fmla="*/ 0 w 175260"/>
              <a:gd name="connsiteY3" fmla="*/ 0 h 9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260" h="99060">
                <a:moveTo>
                  <a:pt x="175260" y="99060"/>
                </a:moveTo>
                <a:cubicBezTo>
                  <a:pt x="147796" y="75882"/>
                  <a:pt x="120332" y="52705"/>
                  <a:pt x="93345" y="41910"/>
                </a:cubicBezTo>
                <a:cubicBezTo>
                  <a:pt x="66358" y="31115"/>
                  <a:pt x="28892" y="41275"/>
                  <a:pt x="13335" y="34290"/>
                </a:cubicBezTo>
                <a:cubicBezTo>
                  <a:pt x="-2222" y="27305"/>
                  <a:pt x="11747" y="8890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8">
                <a:extLst>
                  <a:ext uri="{FF2B5EF4-FFF2-40B4-BE49-F238E27FC236}">
                    <a16:creationId xmlns:a16="http://schemas.microsoft.com/office/drawing/2014/main" id="{176ED1BF-1F30-45AE-A4C5-BCCE2BA8A9BD}"/>
                  </a:ext>
                </a:extLst>
              </p:cNvPr>
              <p:cNvSpPr txBox="1"/>
              <p:nvPr/>
            </p:nvSpPr>
            <p:spPr>
              <a:xfrm>
                <a:off x="4002174" y="2943612"/>
                <a:ext cx="5097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00" dirty="0">
                  <a:solidFill>
                    <a:schemeClr val="bg1"/>
                  </a:solidFill>
                </a:endParaRPr>
              </a:p>
              <a:p>
                <a:endParaRPr lang="en-US" sz="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feld 38">
                <a:extLst>
                  <a:ext uri="{FF2B5EF4-FFF2-40B4-BE49-F238E27FC236}">
                    <a16:creationId xmlns:a16="http://schemas.microsoft.com/office/drawing/2014/main" id="{176ED1BF-1F30-45AE-A4C5-BCCE2BA8A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174" y="2943612"/>
                <a:ext cx="509729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6FC8E-1CE6-4373-BF50-9373837824C9}"/>
              </a:ext>
            </a:extLst>
          </p:cNvPr>
          <p:cNvCxnSpPr/>
          <p:nvPr/>
        </p:nvCxnSpPr>
        <p:spPr>
          <a:xfrm flipV="1">
            <a:off x="5411816" y="2879840"/>
            <a:ext cx="64881" cy="11771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6A377-C5DC-4225-BB3E-95D3A66D6CF3}"/>
              </a:ext>
            </a:extLst>
          </p:cNvPr>
          <p:cNvCxnSpPr>
            <a:cxnSpLocks/>
          </p:cNvCxnSpPr>
          <p:nvPr/>
        </p:nvCxnSpPr>
        <p:spPr>
          <a:xfrm flipV="1">
            <a:off x="5473596" y="2859406"/>
            <a:ext cx="132819" cy="2043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CFF4BA-1F50-4425-A354-3D6066AAD29A}"/>
              </a:ext>
            </a:extLst>
          </p:cNvPr>
          <p:cNvCxnSpPr/>
          <p:nvPr/>
        </p:nvCxnSpPr>
        <p:spPr>
          <a:xfrm flipV="1">
            <a:off x="4603886" y="3376804"/>
            <a:ext cx="99559" cy="12077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22C76C-5F10-4333-81F6-E30937B67AEB}"/>
              </a:ext>
            </a:extLst>
          </p:cNvPr>
          <p:cNvCxnSpPr/>
          <p:nvPr/>
        </p:nvCxnSpPr>
        <p:spPr>
          <a:xfrm>
            <a:off x="4703445" y="3376804"/>
            <a:ext cx="135322" cy="8452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85191-2FF2-49AB-B816-BDA7A5D3ADA6}"/>
                  </a:ext>
                </a:extLst>
              </p:cNvPr>
              <p:cNvSpPr txBox="1"/>
              <p:nvPr/>
            </p:nvSpPr>
            <p:spPr>
              <a:xfrm>
                <a:off x="4516090" y="3589640"/>
                <a:ext cx="510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6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6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85191-2FF2-49AB-B816-BDA7A5D3A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090" y="3589640"/>
                <a:ext cx="510032" cy="184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ECBDA23-AED2-4A01-BF97-1C6E71972C46}"/>
              </a:ext>
            </a:extLst>
          </p:cNvPr>
          <p:cNvSpPr/>
          <p:nvPr/>
        </p:nvSpPr>
        <p:spPr>
          <a:xfrm>
            <a:off x="4626091" y="3555139"/>
            <a:ext cx="67850" cy="91440"/>
          </a:xfrm>
          <a:custGeom>
            <a:avLst/>
            <a:gdLst>
              <a:gd name="connsiteX0" fmla="*/ 31655 w 67850"/>
              <a:gd name="connsiteY0" fmla="*/ 0 h 91440"/>
              <a:gd name="connsiteX1" fmla="*/ 1175 w 67850"/>
              <a:gd name="connsiteY1" fmla="*/ 40005 h 91440"/>
              <a:gd name="connsiteX2" fmla="*/ 67850 w 67850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50" h="91440">
                <a:moveTo>
                  <a:pt x="31655" y="0"/>
                </a:moveTo>
                <a:cubicBezTo>
                  <a:pt x="13399" y="12382"/>
                  <a:pt x="-4857" y="24765"/>
                  <a:pt x="1175" y="40005"/>
                </a:cubicBezTo>
                <a:cubicBezTo>
                  <a:pt x="7207" y="55245"/>
                  <a:pt x="58960" y="80327"/>
                  <a:pt x="67850" y="9144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4F860A-55CE-4E2C-AED6-1D666999D3B6}"/>
                  </a:ext>
                </a:extLst>
              </p:cNvPr>
              <p:cNvSpPr txBox="1"/>
              <p:nvPr/>
            </p:nvSpPr>
            <p:spPr>
              <a:xfrm>
                <a:off x="5593486" y="2789402"/>
                <a:ext cx="400048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6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4F860A-55CE-4E2C-AED6-1D666999D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86" y="2789402"/>
                <a:ext cx="400048" cy="184666"/>
              </a:xfrm>
              <a:prstGeom prst="rect">
                <a:avLst/>
              </a:prstGeom>
              <a:blipFill>
                <a:blip r:embed="rId7"/>
                <a:stretch>
                  <a:fillRect r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BDC5DD4-83BA-46EE-9623-5F4967A5DE63}"/>
              </a:ext>
            </a:extLst>
          </p:cNvPr>
          <p:cNvSpPr/>
          <p:nvPr/>
        </p:nvSpPr>
        <p:spPr>
          <a:xfrm>
            <a:off x="5474970" y="2950845"/>
            <a:ext cx="352425" cy="140989"/>
          </a:xfrm>
          <a:custGeom>
            <a:avLst/>
            <a:gdLst>
              <a:gd name="connsiteX0" fmla="*/ 0 w 352425"/>
              <a:gd name="connsiteY0" fmla="*/ 72390 h 140989"/>
              <a:gd name="connsiteX1" fmla="*/ 139065 w 352425"/>
              <a:gd name="connsiteY1" fmla="*/ 140970 h 140989"/>
              <a:gd name="connsiteX2" fmla="*/ 205740 w 352425"/>
              <a:gd name="connsiteY2" fmla="*/ 66675 h 140989"/>
              <a:gd name="connsiteX3" fmla="*/ 316230 w 352425"/>
              <a:gd name="connsiteY3" fmla="*/ 60960 h 140989"/>
              <a:gd name="connsiteX4" fmla="*/ 352425 w 352425"/>
              <a:gd name="connsiteY4" fmla="*/ 0 h 14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40989">
                <a:moveTo>
                  <a:pt x="0" y="72390"/>
                </a:moveTo>
                <a:cubicBezTo>
                  <a:pt x="52387" y="107156"/>
                  <a:pt x="104775" y="141922"/>
                  <a:pt x="139065" y="140970"/>
                </a:cubicBezTo>
                <a:cubicBezTo>
                  <a:pt x="173355" y="140018"/>
                  <a:pt x="176213" y="80010"/>
                  <a:pt x="205740" y="66675"/>
                </a:cubicBezTo>
                <a:cubicBezTo>
                  <a:pt x="235267" y="53340"/>
                  <a:pt x="291783" y="72072"/>
                  <a:pt x="316230" y="60960"/>
                </a:cubicBezTo>
                <a:cubicBezTo>
                  <a:pt x="340677" y="49848"/>
                  <a:pt x="345758" y="8890"/>
                  <a:pt x="352425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8F75B10-1913-4DF2-AEA8-387EB8BEDFAA}"/>
              </a:ext>
            </a:extLst>
          </p:cNvPr>
          <p:cNvCxnSpPr/>
          <p:nvPr/>
        </p:nvCxnSpPr>
        <p:spPr>
          <a:xfrm flipV="1">
            <a:off x="5566229" y="2971800"/>
            <a:ext cx="181" cy="22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67C1F89-FE18-4FAA-876A-C32C1CE04499}"/>
              </a:ext>
            </a:extLst>
          </p:cNvPr>
          <p:cNvCxnSpPr/>
          <p:nvPr/>
        </p:nvCxnSpPr>
        <p:spPr>
          <a:xfrm>
            <a:off x="5566410" y="2971800"/>
            <a:ext cx="556804" cy="257175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A23DF23-C0B1-45A7-B9F4-4663D38FC0E1}"/>
              </a:ext>
            </a:extLst>
          </p:cNvPr>
          <p:cNvCxnSpPr/>
          <p:nvPr/>
        </p:nvCxnSpPr>
        <p:spPr>
          <a:xfrm flipV="1">
            <a:off x="4758299" y="3228975"/>
            <a:ext cx="1364915" cy="35401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484567-02FB-4A01-B22D-29F33AD3D325}"/>
              </a:ext>
            </a:extLst>
          </p:cNvPr>
          <p:cNvCxnSpPr>
            <a:cxnSpLocks/>
          </p:cNvCxnSpPr>
          <p:nvPr/>
        </p:nvCxnSpPr>
        <p:spPr>
          <a:xfrm flipV="1">
            <a:off x="4209222" y="3226154"/>
            <a:ext cx="1911330" cy="97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91CA602-1F5F-45FF-95EB-EC222759E98A}"/>
                  </a:ext>
                </a:extLst>
              </p:cNvPr>
              <p:cNvSpPr txBox="1"/>
              <p:nvPr/>
            </p:nvSpPr>
            <p:spPr>
              <a:xfrm>
                <a:off x="6077857" y="3146511"/>
                <a:ext cx="99829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6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6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91CA602-1F5F-45FF-95EB-EC222759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857" y="3146511"/>
                <a:ext cx="998297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F3E7915-6396-4466-B0A6-973939BF9368}"/>
              </a:ext>
            </a:extLst>
          </p:cNvPr>
          <p:cNvSpPr/>
          <p:nvPr/>
        </p:nvSpPr>
        <p:spPr>
          <a:xfrm>
            <a:off x="5953125" y="3268980"/>
            <a:ext cx="310515" cy="89878"/>
          </a:xfrm>
          <a:custGeom>
            <a:avLst/>
            <a:gdLst>
              <a:gd name="connsiteX0" fmla="*/ 0 w 310515"/>
              <a:gd name="connsiteY0" fmla="*/ 0 h 89878"/>
              <a:gd name="connsiteX1" fmla="*/ 41910 w 310515"/>
              <a:gd name="connsiteY1" fmla="*/ 53340 h 89878"/>
              <a:gd name="connsiteX2" fmla="*/ 175260 w 310515"/>
              <a:gd name="connsiteY2" fmla="*/ 53340 h 89878"/>
              <a:gd name="connsiteX3" fmla="*/ 249555 w 310515"/>
              <a:gd name="connsiteY3" fmla="*/ 89535 h 89878"/>
              <a:gd name="connsiteX4" fmla="*/ 310515 w 310515"/>
              <a:gd name="connsiteY4" fmla="*/ 28575 h 8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5" h="89878">
                <a:moveTo>
                  <a:pt x="0" y="0"/>
                </a:moveTo>
                <a:cubicBezTo>
                  <a:pt x="6350" y="22225"/>
                  <a:pt x="12700" y="44450"/>
                  <a:pt x="41910" y="53340"/>
                </a:cubicBezTo>
                <a:cubicBezTo>
                  <a:pt x="71120" y="62230"/>
                  <a:pt x="140653" y="47308"/>
                  <a:pt x="175260" y="53340"/>
                </a:cubicBezTo>
                <a:cubicBezTo>
                  <a:pt x="209867" y="59372"/>
                  <a:pt x="227013" y="93663"/>
                  <a:pt x="249555" y="89535"/>
                </a:cubicBezTo>
                <a:cubicBezTo>
                  <a:pt x="272098" y="85408"/>
                  <a:pt x="297180" y="38100"/>
                  <a:pt x="310515" y="28575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A26495-7335-4ECC-852F-8E72CA8A1CC7}"/>
              </a:ext>
            </a:extLst>
          </p:cNvPr>
          <p:cNvCxnSpPr>
            <a:cxnSpLocks/>
          </p:cNvCxnSpPr>
          <p:nvPr/>
        </p:nvCxnSpPr>
        <p:spPr>
          <a:xfrm flipH="1" flipV="1">
            <a:off x="6114837" y="1790205"/>
            <a:ext cx="7833" cy="1436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4DF2069-59D3-4147-8B2C-3ED05C784BB8}"/>
                  </a:ext>
                </a:extLst>
              </p:cNvPr>
              <p:cNvSpPr txBox="1"/>
              <p:nvPr/>
            </p:nvSpPr>
            <p:spPr>
              <a:xfrm>
                <a:off x="5793510" y="2377126"/>
                <a:ext cx="19128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" i="1" smtClean="0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</a:rPr>
                            <m:t>𝑢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</a:rPr>
                            <m:t>3</m:t>
                          </m:r>
                        </m:sub>
                      </m:sSub>
                      <m:r>
                        <a:rPr lang="en-US" sz="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d>
                        <m:d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 </m:t>
                      </m:r>
                      <m:d>
                        <m:d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4DF2069-59D3-4147-8B2C-3ED05C784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10" y="2377126"/>
                <a:ext cx="191283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D9A82D6-CBBA-49A4-9F65-F98B26F44D54}"/>
              </a:ext>
            </a:extLst>
          </p:cNvPr>
          <p:cNvCxnSpPr>
            <a:cxnSpLocks/>
          </p:cNvCxnSpPr>
          <p:nvPr/>
        </p:nvCxnSpPr>
        <p:spPr>
          <a:xfrm flipH="1" flipV="1">
            <a:off x="4257675" y="2764155"/>
            <a:ext cx="497" cy="59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879FB354-605C-4464-8886-1E8143ECCF4D}"/>
              </a:ext>
            </a:extLst>
          </p:cNvPr>
          <p:cNvSpPr/>
          <p:nvPr/>
        </p:nvSpPr>
        <p:spPr>
          <a:xfrm>
            <a:off x="4209222" y="3248025"/>
            <a:ext cx="109330" cy="10933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dirty="0"/>
              <a:t>  </a:t>
            </a:r>
            <a:endParaRPr lang="en-US" dirty="0"/>
          </a:p>
        </p:txBody>
      </p:sp>
      <p:sp>
        <p:nvSpPr>
          <p:cNvPr id="98" name="Textfeld 38">
            <a:extLst>
              <a:ext uri="{FF2B5EF4-FFF2-40B4-BE49-F238E27FC236}">
                <a16:creationId xmlns:a16="http://schemas.microsoft.com/office/drawing/2014/main" id="{D8D44ACC-88BF-4975-B673-64F673190C09}"/>
              </a:ext>
            </a:extLst>
          </p:cNvPr>
          <p:cNvSpPr txBox="1"/>
          <p:nvPr/>
        </p:nvSpPr>
        <p:spPr>
          <a:xfrm>
            <a:off x="4006446" y="2709873"/>
            <a:ext cx="312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</a:t>
            </a:r>
            <a:r>
              <a:rPr lang="en-US" sz="1200" baseline="-250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2C6563-E262-4465-BF57-B10CEE31821F}"/>
              </a:ext>
            </a:extLst>
          </p:cNvPr>
          <p:cNvCxnSpPr>
            <a:cxnSpLocks/>
          </p:cNvCxnSpPr>
          <p:nvPr/>
        </p:nvCxnSpPr>
        <p:spPr>
          <a:xfrm flipH="1">
            <a:off x="4269943" y="3086892"/>
            <a:ext cx="175104" cy="2563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120457F-CA2F-4C59-8C81-2D4F7908BE76}"/>
              </a:ext>
            </a:extLst>
          </p:cNvPr>
          <p:cNvCxnSpPr/>
          <p:nvPr/>
        </p:nvCxnSpPr>
        <p:spPr>
          <a:xfrm flipH="1" flipV="1">
            <a:off x="4269943" y="3112525"/>
            <a:ext cx="141932" cy="974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818A946-A735-40FA-94D5-A554D972A5C4}"/>
              </a:ext>
            </a:extLst>
          </p:cNvPr>
          <p:cNvCxnSpPr/>
          <p:nvPr/>
        </p:nvCxnSpPr>
        <p:spPr>
          <a:xfrm flipH="1">
            <a:off x="4409156" y="3208560"/>
            <a:ext cx="6498" cy="18234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6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03715 0.0280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" y="138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23457E-6 L -0.10886 0.0623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4" y="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32099E-6 L -0.20417 0.01821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89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34149 0.00864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17" grpId="0"/>
      <p:bldP spid="62" grpId="0"/>
      <p:bldP spid="62" grpId="1"/>
      <p:bldP spid="62" grpId="2"/>
      <p:bldP spid="29" grpId="0"/>
      <p:bldP spid="7" grpId="0" animBg="1"/>
      <p:bldP spid="7" grpId="1" animBg="1"/>
      <p:bldP spid="33" grpId="0"/>
      <p:bldP spid="33" grpId="1"/>
      <p:bldP spid="37" grpId="0"/>
      <p:bldP spid="37" grpId="1"/>
      <p:bldP spid="43" grpId="0" animBg="1"/>
      <p:bldP spid="43" grpId="1" animBg="1"/>
      <p:bldP spid="47" grpId="0"/>
      <p:bldP spid="47" grpId="1"/>
      <p:bldP spid="45" grpId="0" animBg="1"/>
      <p:bldP spid="45" grpId="1" animBg="1"/>
      <p:bldP spid="60" grpId="0"/>
      <p:bldP spid="60" grpId="1"/>
      <p:bldP spid="61" grpId="0" animBg="1"/>
      <p:bldP spid="61" grpId="1" animBg="1"/>
      <p:bldP spid="78" grpId="0"/>
      <p:bldP spid="78" grpId="1"/>
      <p:bldP spid="78" grpId="2"/>
      <p:bldP spid="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51B2D-807E-4794-8873-7B3D7682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EB7D989-495E-4091-BB01-B41E31A5A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Relevanz des Themas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Eigenwerte und Eigenvektoren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Numerische Eigenwert Algorithmen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Laufzeitanalyse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Anwendungsbeispiel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E10890-63A6-4282-B3FA-8B7709986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Vorgehensweise und Überblik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5646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6134E-21EC-4687-B18D-D5FCA05F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BEDB33A-AB2C-4198-848A-5A446E39575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ur-PK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ur-PK" i="1">
                        <a:latin typeface="Cambria Math" panose="02040503050406030204" pitchFamily="18" charset="0"/>
                      </a:rPr>
                      <m:t>,               </m:t>
                    </m:r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ur-PK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ur-PK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ur-PK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BEDB33A-AB2C-4198-848A-5A446E3957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t="-90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3B2A618F-E4A3-4D81-A1F6-29310AA5A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Basic QR-Algorithmus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467DE-C5B3-48AA-9767-5477056F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541" y="2008472"/>
            <a:ext cx="5792545" cy="27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5A4412-B079-4025-AC47-D89ECF18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0B856B-F6E8-434A-B388-664E4B0E2A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/>
              <a:t>Vorteile</a:t>
            </a:r>
            <a:r>
              <a:rPr lang="en-US" b="1" dirty="0"/>
              <a:t>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Alle Eigenwerte werden gleichzeitig gelöst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Einfach zu implementieren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Nachteile: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Numerisch</a:t>
            </a:r>
            <a:r>
              <a:rPr lang="en-US" dirty="0"/>
              <a:t> </a:t>
            </a:r>
            <a:r>
              <a:rPr lang="en-US" dirty="0" err="1"/>
              <a:t>instabil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Langsame</a:t>
            </a:r>
            <a:r>
              <a:rPr lang="en-US" dirty="0"/>
              <a:t> </a:t>
            </a:r>
            <a:r>
              <a:rPr lang="en-US" dirty="0" err="1"/>
              <a:t>Konvergenz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8016DE-5277-47FB-B448-925E2A758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Basic QR-Algorithmus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76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D3D55-FE09-4138-96AB-4FF57328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6B7D8-75E7-475F-AF1E-94809CAF5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Phase 1: Householder-Reduktion auf Hessenberg-Form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Phase 2: Hessenberg-QR-Algorithmus</a:t>
            </a:r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1F74B-5A30-4921-A5A4-044FBC2D4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Hessenberg-QR-Algorithmus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1932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810BC-1CB5-4BCF-89D3-97B72204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73E2F-CA91-4840-A81A-61D2290E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76" y="2684831"/>
            <a:ext cx="4791075" cy="130492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5177D-C210-4577-825F-DD46FF3A5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8828" y="1803414"/>
            <a:ext cx="6687972" cy="26996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Eine Matrix H ist eine Hessenberg-Matrix, wenn deren Einträge unterhalb der ersten Nebendiagonalen gleich Null sind,</a:t>
            </a:r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4D032-1D63-4425-B1DF-15AE9FF4A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Hessenberg-Form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25189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D61B6-A08C-4F57-870E-A2CF2976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D97DF5E-6D99-4DC4-A718-183B7933293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98828" y="1934412"/>
                <a:ext cx="6687972" cy="269960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de-DE" dirty="0"/>
                  <a:t>Eine Matrix der Form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r-PK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ur-PK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ur-PK" b="1" i="1">
                          <a:latin typeface="Cambria Math" panose="02040503050406030204" pitchFamily="18" charset="0"/>
                        </a:rPr>
                        <m:t>𝒖</m:t>
                      </m:r>
                      <m:sSup>
                        <m:sSupPr>
                          <m:ctrlPr>
                            <a:rPr lang="ur-PK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r-PK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ur-PK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ur-PK" i="1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ur-PK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r-PK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ur-PK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ur-PK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ur-PK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r-PK" b="1" i="1">
                          <a:latin typeface="Cambria Math" panose="02040503050406030204" pitchFamily="18" charset="0"/>
                        </a:rPr>
                        <m:t>           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ur-PK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r-PK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ur-PK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r-PK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ur-PK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ur-PK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wird als Householder-Reflektor bezeichnet. Wobei,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r-PK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𝑠𝑔𝑛</m:t>
                      </m:r>
                      <m:d>
                        <m:d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ur-P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r-P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ur-P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ur-PK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ur-P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r-P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ur-PK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Hier ist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der Spaltenvektor der Matrix A, dessen Einträge auf Null gesetzt werden.</a:t>
                </a:r>
              </a:p>
              <a:p>
                <a:pPr>
                  <a:lnSpc>
                    <a:spcPct val="150000"/>
                  </a:lnSpc>
                </a:pPr>
                <a:endParaRPr lang="LID4096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D97DF5E-6D99-4DC4-A718-183B79332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98828" y="1934412"/>
                <a:ext cx="6687972" cy="2699602"/>
              </a:xfrm>
              <a:blipFill>
                <a:blip r:embed="rId2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B8838214-01DB-455B-9AF9-13BA4D4E3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Householder-Reduktion auf Hessenberg-Form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9945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0591A-1978-4F5A-8FEE-C96BF76F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B8E9B-87FB-4A99-A05F-9ED623AD7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Das Endergebnis ist: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4E8B73-8758-4175-828E-E574E41A58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Householder-Reduktion auf Hessenberg-Form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8154E-293A-43B8-A081-7FB054282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14" y="1840429"/>
            <a:ext cx="5486400" cy="1228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80459-CC38-498C-B8A3-B797638B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389" y="3357950"/>
            <a:ext cx="68008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B6AD2-CB26-4D63-96C6-6B9443A8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BC92A-8048-43D4-B643-595D65095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0D933-F127-4D11-AA5A-66D453286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Hessenberg-QR-Algorithmus</a:t>
            </a:r>
            <a:endParaRPr lang="LID4096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50A110-145E-4A86-8499-F777E51B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51" y="1430305"/>
            <a:ext cx="4953298" cy="33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1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1FB4E8-9AEE-411D-B568-A89D7439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675D354-819F-4224-B8E6-DC11C6D4C31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ur-P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ur-PK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ur-PK" dirty="0"/>
                  <a:t>, </a:t>
                </a:r>
                <a:r>
                  <a:rPr lang="de-DE" dirty="0"/>
                  <a:t>erhält man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Multiplikation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in umgekehrter Reihenfolge ergibt</a:t>
                </a:r>
                <a:endParaRPr lang="LID4096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675D354-819F-4224-B8E6-DC11C6D4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39C0C979-5454-46B2-B335-C62363827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Hessenberg-QR-Algorithmus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A6781-0466-4749-B0C7-A841B4F4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01" y="1441820"/>
            <a:ext cx="6981825" cy="104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1B8E5-EC79-4573-ABBE-545E77255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550" y="2859550"/>
            <a:ext cx="2676525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2B102-7D0D-401A-BC8A-8FBC89314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812" y="3611418"/>
            <a:ext cx="68580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00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6BE982-1799-4B24-AFFD-A6395B79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2FD5DA29-3727-4083-BCD1-26419975DC3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err="1"/>
                  <a:t>Vorteile</a:t>
                </a:r>
                <a:r>
                  <a:rPr lang="en-US" b="1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/>
                  <a:t>Numerisch</a:t>
                </a:r>
                <a:r>
                  <a:rPr lang="en-US" dirty="0"/>
                  <a:t> </a:t>
                </a:r>
                <a:r>
                  <a:rPr lang="en-US" dirty="0" err="1"/>
                  <a:t>stabil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Schneller </a:t>
                </a:r>
                <a:r>
                  <a:rPr lang="en-US" dirty="0" err="1"/>
                  <a:t>als</a:t>
                </a:r>
                <a:r>
                  <a:rPr lang="en-US" dirty="0"/>
                  <a:t> der Basic-QR-</a:t>
                </a:r>
                <a:r>
                  <a:rPr lang="en-US" dirty="0" err="1"/>
                  <a:t>Algorithmus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 err="1"/>
                  <a:t>Nachteile</a:t>
                </a:r>
                <a:r>
                  <a:rPr lang="en-US" b="1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Zeitaufwand bei der Umwandlung in die Hessenberg-Form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Reduktion kostet nur </a:t>
                </a:r>
                <a14:m>
                  <m:oMath xmlns:m="http://schemas.openxmlformats.org/officeDocument/2006/math">
                    <m:r>
                      <a:rPr lang="de-DE" sz="18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𝒪</m:t>
                    </m:r>
                    <m:r>
                      <a:rPr lang="de-DE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e-DE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de-DE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de-DE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de-DE" dirty="0"/>
                  <a:t>Operationen pro Iteration, aber die Konvergenz kann sehr langsam sein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2FD5DA29-3727-4083-BCD1-26419975D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365" b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D99F67B7-66D2-45EF-91FE-3A7D2250C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Hessenberg-QR-Algorithmus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4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92C27-2B24-44A7-8627-02AD88C8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1F510-3B84-44C0-A40C-59FCF6941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ABB09E-47BD-452D-A978-7EAE13BB8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Hessenberg-QR-Algorithmus mit Shift</a:t>
            </a:r>
            <a:endParaRPr lang="LID4096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5260312-17CE-4F5C-BC11-4F1C0841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10" y="1938791"/>
            <a:ext cx="3614340" cy="28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302AC9-18CE-4674-8CD0-F3850F37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F1CAD5-5793-4D3C-AB9D-82794B44F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Strukturelle</a:t>
            </a:r>
            <a:r>
              <a:rPr lang="en-US" dirty="0"/>
              <a:t> </a:t>
            </a:r>
            <a:r>
              <a:rPr lang="en-US" dirty="0" err="1"/>
              <a:t>Analyse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Schwingungsanalyse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</a:rPr>
              <a:t>Bildkompression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Der Google </a:t>
            </a:r>
            <a:r>
              <a:rPr lang="en-US" dirty="0" err="1"/>
              <a:t>Pagerank-Algorithmus</a:t>
            </a: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71292FA-E65B-4CB0-980A-1AD400DCF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i="0" dirty="0" err="1">
                <a:effectLst/>
              </a:rPr>
              <a:t>Relevanz</a:t>
            </a:r>
            <a:r>
              <a:rPr lang="en-US" b="1" i="0" dirty="0">
                <a:effectLst/>
              </a:rPr>
              <a:t> des </a:t>
            </a:r>
            <a:r>
              <a:rPr lang="en-US" b="1" i="0" dirty="0" err="1">
                <a:effectLst/>
              </a:rPr>
              <a:t>Themas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5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4D93D0-4A29-4FEF-86F9-6A5D93FE5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35BD01-ADD5-400F-BDA4-6F3ED58D3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8828" y="1926283"/>
            <a:ext cx="6687972" cy="26996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/>
              <a:t>Vorteile</a:t>
            </a:r>
            <a:r>
              <a:rPr lang="en-US" b="1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Iterationen auf kleiner Matrix möglich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Schnelle</a:t>
            </a:r>
            <a:r>
              <a:rPr lang="en-US" dirty="0"/>
              <a:t> </a:t>
            </a:r>
            <a:r>
              <a:rPr lang="en-US" dirty="0" err="1"/>
              <a:t>Konvergenz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err="1"/>
              <a:t>Nachteil</a:t>
            </a:r>
            <a:r>
              <a:rPr lang="en-US" b="1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Es funktioniert nicht, wenn die Matrix von der Form  </a:t>
            </a: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CC416A-A3B6-4217-8EA2-4B620FC7E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Hessenberg-QR-Algorithmus mit Shift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6B4C78E-68EB-4D04-B4A3-6F6A99D5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395" y="3791902"/>
            <a:ext cx="11620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8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F01CE-28CE-4D5C-B36D-A68256D2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2ACE6-6065-4D82-BF93-164F3DADC1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F772CC-ABA6-4941-B928-45B6F85D7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Laufzeit: Effizienzvergleich</a:t>
            </a:r>
            <a:endParaRPr lang="LID4096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55123B-9AB7-4E0F-A116-E37290A3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72" y="1572160"/>
            <a:ext cx="4914900" cy="29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5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593D5B-4E82-4AA0-8421-6150C933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1A64BA-CD36-4660-B820-21885E4C6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10B221-CA13-42D7-9285-2AC984A6D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Laufzeit: Effizienzvergleich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52C6ED0-2727-487A-A197-0B9296A3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31" y="1525951"/>
            <a:ext cx="4026280" cy="25122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DB41D5-9409-4995-B8FE-0ECA821D2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520" y="1551633"/>
            <a:ext cx="4026280" cy="24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5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8346F9-8F1D-45BB-8C1A-09DDD9E3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8C9E76-C91B-4FB1-95F4-83DBDF3EC5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7B90944-CC6E-47DC-B0D9-B1090DD47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Laufzeit: Effizienzvergleich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0CA70F-C0F1-4CF2-AFC0-AD0D71FB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" y="1694140"/>
            <a:ext cx="4201936" cy="241458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B85B1B-C096-4DEC-829C-27F20CAA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6" y="1694140"/>
            <a:ext cx="4201936" cy="23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10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3FE8A6-5731-43D3-9C7D-7322110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A2A9-9090-4188-9424-A1B81BA3F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14" y="2475558"/>
            <a:ext cx="6687972" cy="439092"/>
          </a:xfrm>
        </p:spPr>
        <p:txBody>
          <a:bodyPr>
            <a:normAutofit lnSpcReduction="10000"/>
          </a:bodyPr>
          <a:lstStyle/>
          <a:p>
            <a:pPr algn="ctr"/>
            <a:r>
              <a:rPr lang="de-DE" sz="2400" b="1" dirty="0"/>
              <a:t>Vielen Dank für Ihre Aufmerksamkeit</a:t>
            </a:r>
            <a:endParaRPr lang="LID4096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7509E5-0F63-44E9-AC37-9D5CE3787C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1207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849967-1172-4125-9C6F-769BC28A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6520CC-2513-4FFF-8943-1490E77AD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8DB786B-5021-4E7B-A09C-491D59E94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 err="1">
                <a:effectLst/>
              </a:rPr>
              <a:t>Relevanz</a:t>
            </a:r>
            <a:r>
              <a:rPr lang="en-US" b="1" i="0" dirty="0">
                <a:effectLst/>
              </a:rPr>
              <a:t> des </a:t>
            </a:r>
            <a:r>
              <a:rPr lang="en-US" b="1" i="0" dirty="0" err="1">
                <a:effectLst/>
              </a:rPr>
              <a:t>Themas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05391F-2E30-4CA4-B008-9B30F91A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438037"/>
            <a:ext cx="2528887" cy="254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0A4B68C-3222-48F6-8A55-C6A80158C925}"/>
              </a:ext>
            </a:extLst>
          </p:cNvPr>
          <p:cNvSpPr txBox="1"/>
          <p:nvPr/>
        </p:nvSpPr>
        <p:spPr>
          <a:xfrm>
            <a:off x="1414462" y="4050084"/>
            <a:ext cx="252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An einem elektromagnetischen Schwingerreger befestigte Autotür</a:t>
            </a:r>
            <a:endParaRPr lang="en-US" sz="10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CCD62F-566A-40EE-8416-C14648A8E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438037"/>
            <a:ext cx="3430118" cy="25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8E33CA2-6517-47AF-B752-B8F86B8709C7}"/>
              </a:ext>
            </a:extLst>
          </p:cNvPr>
          <p:cNvSpPr txBox="1"/>
          <p:nvPr/>
        </p:nvSpPr>
        <p:spPr>
          <a:xfrm>
            <a:off x="5600699" y="4050084"/>
            <a:ext cx="252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Schwingungsanalyse an einem Windkraftanlagenrotor</a:t>
            </a:r>
            <a:endParaRPr lang="en-US" sz="1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3B803A-6F11-4001-BE4C-713CC76304A9}"/>
              </a:ext>
            </a:extLst>
          </p:cNvPr>
          <p:cNvSpPr txBox="1"/>
          <p:nvPr/>
        </p:nvSpPr>
        <p:spPr>
          <a:xfrm>
            <a:off x="7158038" y="4850606"/>
            <a:ext cx="1528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Quelle: Wikipedia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0710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AA2BE-64D2-4238-9AFB-8F799F46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39D13A6E-D331-421A-8438-98A343D046CE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1998828" y="1452571"/>
                <a:ext cx="6717095" cy="1900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Sei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A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eine quadratische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(n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×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n)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-Matrix, mit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n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Spalten und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n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Zeilen. Gibt es eine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Zahl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λ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und einen vom Nullvektor verschiedenen Vektor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v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, sodass die Gleichung</a:t>
                </a:r>
              </a:p>
              <a:p>
                <a:pPr lvl="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𝜆𝜈</m:t>
                      </m:r>
                    </m:oMath>
                  </m:oMathPara>
                </a14:m>
                <a:endParaRPr kumimoji="0" lang="de-DE" altLang="LID4096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erfüllt ist, so nennt man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λ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einen </a:t>
                </a:r>
                <a:r>
                  <a:rPr kumimoji="0" lang="de-DE" altLang="LID4096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Eigenwert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von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A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und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v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einen zugehörigen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LID4096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Eigenvektor 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von </a:t>
                </a:r>
                <a:r>
                  <a:rPr kumimoji="0" lang="de-DE" altLang="LID4096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A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.</a:t>
                </a:r>
                <a:r>
                  <a:rPr kumimoji="0" lang="de-DE" altLang="LID4096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39D13A6E-D331-421A-8438-98A343D04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1998828" y="1452571"/>
                <a:ext cx="6717095" cy="1900777"/>
              </a:xfrm>
              <a:prstGeom prst="rect">
                <a:avLst/>
              </a:prstGeom>
              <a:blipFill>
                <a:blip r:embed="rId2"/>
                <a:stretch>
                  <a:fillRect l="-544" b="-384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DDDCD23-A20A-4B3B-906B-982097834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Eigenwerte und Eigenvektoren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903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C74D51-048E-48D0-99E0-F19DAE33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0F2066-D1F4-4DDE-8C31-D6A97E7862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BE9D59-12FC-47DE-A911-2527218D6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Grafische</a:t>
            </a:r>
            <a:r>
              <a:rPr lang="en-US" dirty="0"/>
              <a:t> </a:t>
            </a:r>
            <a:r>
              <a:rPr lang="en-US" dirty="0" err="1"/>
              <a:t>Darstellung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341432A-1DDA-4D30-9B87-68D8FB2E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828" y="1551633"/>
            <a:ext cx="2707481" cy="27413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488E9AC-585B-49BD-AE10-2B94299F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26" y="1551633"/>
            <a:ext cx="3374503" cy="26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81995B7-9CB9-407A-AB17-406F81BECFE1}"/>
              </a:ext>
            </a:extLst>
          </p:cNvPr>
          <p:cNvSpPr txBox="1"/>
          <p:nvPr/>
        </p:nvSpPr>
        <p:spPr>
          <a:xfrm>
            <a:off x="7158038" y="4850606"/>
            <a:ext cx="1528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Quelle: Wikipedia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5548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FD2E4-ADEB-49AA-AC47-C5EFEECA2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665ECFA-13C5-499F-B04C-B7C37E6A125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r-PK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ur-PK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r-P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ur-PK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ur-PK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r-PK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r-PK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ur-PK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ur-PK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de-DE" dirty="0"/>
              </a:p>
              <a:p>
                <a:pPr algn="ctr">
                  <a:lnSpc>
                    <a:spcPct val="150000"/>
                  </a:lnSpc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ur-PK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ur-P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ur-PK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ur-PK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ur-PK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ur-PK" i="1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ur-PK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ur-PK" i="1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ur-P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dirty="0" err="1"/>
                  <a:t>is</a:t>
                </a:r>
                <a:r>
                  <a:rPr lang="de-DE" dirty="0"/>
                  <a:t> die charakteristische Gleichung der Matrix </a:t>
                </a:r>
                <a14:m>
                  <m:oMath xmlns:m="http://schemas.openxmlformats.org/officeDocument/2006/math">
                    <m:r>
                      <a:rPr lang="ur-PK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Diese analytische Methode ist nur auf die Metrixgröße 4×4 anwendbar</a:t>
                </a:r>
                <a:endParaRPr lang="LID4096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665ECFA-13C5-499F-B04C-B7C37E6A1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273" b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F84AB1C-CC04-4C12-BE8D-CEECA1C144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Analytische Berechnung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1307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5A316-0730-4266-B351-491BCED74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CA755-1808-44EC-AB22-E5E8636EC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 Schwingungssystem mit n Massen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System Matrix ist:</a:t>
            </a:r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3D7FDC-4FA0-4C4B-AC14-65C12BBB7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Anwendungsbeispiel</a:t>
            </a:r>
            <a:br>
              <a:rPr lang="de-DE" dirty="0"/>
            </a:b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B90DE-0010-4055-B569-F459EB45B4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255" y="1919287"/>
            <a:ext cx="5745480" cy="13049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984D809-0145-4E7F-9B23-62862CBF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3528831"/>
            <a:ext cx="2413000" cy="12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EC480-9DB1-4F2A-91E2-B289EB94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33E-500F-F343-BE6D-18A3C7695E5B}" type="datetime1">
              <a:rPr lang="de-DE" smtClean="0"/>
              <a:t>09.07.2021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6701EBE-701B-45CA-BD93-F3D21C66984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de-DE" dirty="0"/>
                  <a:t>Resultierende Eigenwerte für fünf Massen sind</a:t>
                </a:r>
              </a:p>
              <a:p>
                <a:endParaRPr lang="de-DE" dirty="0"/>
              </a:p>
              <a:p>
                <a:r>
                  <a:rPr lang="de-DE" dirty="0"/>
                  <a:t>und Eigenvektoren sind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Letztendlich die Frequenzen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DE" dirty="0"/>
                  <a:t> sind</a:t>
                </a:r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6701EBE-701B-45CA-BD93-F3D21C669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547" t="-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4820DDE-5B23-4674-9ECB-D916A8599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Anwendungsbeispiel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57E04-41FD-469B-B28F-79545F2A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64" y="1866394"/>
            <a:ext cx="5295900" cy="20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4C96A-FF40-4FB7-AAA2-CBA7590E5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076" y="2331627"/>
            <a:ext cx="4943475" cy="1162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653B4-1AC9-45E4-8F52-7081809B0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88" y="3862931"/>
            <a:ext cx="405765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619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Design">
  <a:themeElements>
    <a:clrScheme name="TU KL">
      <a:dk1>
        <a:sysClr val="windowText" lastClr="000000"/>
      </a:dk1>
      <a:lt1>
        <a:sysClr val="window" lastClr="FFFFFF"/>
      </a:lt1>
      <a:dk2>
        <a:srgbClr val="005F8C"/>
      </a:dk2>
      <a:lt2>
        <a:srgbClr val="EEECE1"/>
      </a:lt2>
      <a:accent1>
        <a:srgbClr val="B92819"/>
      </a:accent1>
      <a:accent2>
        <a:srgbClr val="827D78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580</Words>
  <Application>Microsoft Office PowerPoint</Application>
  <PresentationFormat>On-screen Show (16:9)</PresentationFormat>
  <Paragraphs>192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-apple-system</vt:lpstr>
      <vt:lpstr>Arial</vt:lpstr>
      <vt:lpstr>Calibri</vt:lpstr>
      <vt:lpstr>Calibri headings</vt:lpstr>
      <vt:lpstr>Cambria Math</vt:lpstr>
      <vt:lpstr>Wingdings</vt:lpstr>
      <vt:lpstr>1_Office-Design</vt:lpstr>
      <vt:lpstr>Implementierung eines effizienten numerischen Eigenwertlösers in C++  </vt:lpstr>
      <vt:lpstr>Vorgehensweise und Überblik</vt:lpstr>
      <vt:lpstr>Relevanz des Themas  </vt:lpstr>
      <vt:lpstr>Relevanz des Themas</vt:lpstr>
      <vt:lpstr>Eigenwerte und Eigenvektoren</vt:lpstr>
      <vt:lpstr>Grafische Darstellung</vt:lpstr>
      <vt:lpstr>Analytische Berechnung</vt:lpstr>
      <vt:lpstr>Anwendungsbeispiel </vt:lpstr>
      <vt:lpstr>Anwendungsbeispiel</vt:lpstr>
      <vt:lpstr>Anwendungsbeispiel</vt:lpstr>
      <vt:lpstr>Anwendungsbeispiel</vt:lpstr>
      <vt:lpstr>Anwendungsbeispiel</vt:lpstr>
      <vt:lpstr>Anwendungsbeispiel</vt:lpstr>
      <vt:lpstr>Numerische Eigenwert Algorithmen </vt:lpstr>
      <vt:lpstr>Power-Iteration Methode</vt:lpstr>
      <vt:lpstr>Power-Iteration Methode</vt:lpstr>
      <vt:lpstr>Power-Iteration Methode</vt:lpstr>
      <vt:lpstr>QR-Zerlegung mittel Gram Schmidt</vt:lpstr>
      <vt:lpstr>Gram Schmidt Verfahren</vt:lpstr>
      <vt:lpstr>Basic QR-Algorithmus</vt:lpstr>
      <vt:lpstr>Basic QR-Algorithmus</vt:lpstr>
      <vt:lpstr>Hessenberg-QR-Algorithmus</vt:lpstr>
      <vt:lpstr>Hessenberg-Form</vt:lpstr>
      <vt:lpstr>Householder-Reduktion auf Hessenberg-Form</vt:lpstr>
      <vt:lpstr>Householder-Reduktion auf Hessenberg-Form</vt:lpstr>
      <vt:lpstr>Hessenberg-QR-Algorithmus</vt:lpstr>
      <vt:lpstr>Hessenberg-QR-Algorithmus</vt:lpstr>
      <vt:lpstr>Hessenberg-QR-Algorithmus</vt:lpstr>
      <vt:lpstr>Hessenberg-QR-Algorithmus mit Shift</vt:lpstr>
      <vt:lpstr>Hessenberg-QR-Algorithmus mit Shift</vt:lpstr>
      <vt:lpstr>Laufzeit: Effizienzvergleich</vt:lpstr>
      <vt:lpstr>Laufzeit: Effizienzvergleich</vt:lpstr>
      <vt:lpstr>Laufzeit: Effizienzvergleich</vt:lpstr>
      <vt:lpstr>PowerPoint Presentation</vt:lpstr>
    </vt:vector>
  </TitlesOfParts>
  <Company>Bfw Werbeagentur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Joe Tremmel</dc:creator>
  <cp:lastModifiedBy>FAHAD KHAN</cp:lastModifiedBy>
  <cp:revision>183</cp:revision>
  <dcterms:created xsi:type="dcterms:W3CDTF">2014-06-30T10:01:41Z</dcterms:created>
  <dcterms:modified xsi:type="dcterms:W3CDTF">2021-07-09T08:33:32Z</dcterms:modified>
</cp:coreProperties>
</file>